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6"/>
  </p:notesMasterIdLst>
  <p:sldIdLst>
    <p:sldId id="256" r:id="rId2"/>
    <p:sldId id="257" r:id="rId3"/>
    <p:sldId id="258" r:id="rId4"/>
    <p:sldId id="260" r:id="rId5"/>
    <p:sldId id="261" r:id="rId6"/>
    <p:sldId id="262" r:id="rId7"/>
    <p:sldId id="272" r:id="rId8"/>
    <p:sldId id="265" r:id="rId9"/>
    <p:sldId id="266" r:id="rId10"/>
    <p:sldId id="267" r:id="rId11"/>
    <p:sldId id="273" r:id="rId12"/>
    <p:sldId id="274" r:id="rId13"/>
    <p:sldId id="270" r:id="rId14"/>
    <p:sldId id="271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41" autoAdjust="0"/>
    <p:restoredTop sz="94660"/>
  </p:normalViewPr>
  <p:slideViewPr>
    <p:cSldViewPr snapToGrid="0">
      <p:cViewPr varScale="1">
        <p:scale>
          <a:sx n="79" d="100"/>
          <a:sy n="79" d="100"/>
        </p:scale>
        <p:origin x="224" y="7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F85518-7193-43B3-BB30-DCB687ABA441}" type="datetimeFigureOut">
              <a:rPr lang="en-US" smtClean="0"/>
              <a:t>9/27/18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8E30C3-5EC3-48A0-AC74-B8D673F833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5510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76642" y="802433"/>
            <a:ext cx="7366447" cy="1786359"/>
          </a:xfrm>
        </p:spPr>
        <p:txBody>
          <a:bodyPr anchor="t"/>
          <a:lstStyle>
            <a:lvl1pPr algn="l">
              <a:defRPr sz="337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76640" y="4459790"/>
            <a:ext cx="5197784" cy="1655762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 dirty="0"/>
              <a:t>[Speaker]</a:t>
            </a:r>
          </a:p>
          <a:p>
            <a:r>
              <a:rPr lang="en-US" dirty="0"/>
              <a:t>[Date]</a:t>
            </a:r>
          </a:p>
        </p:txBody>
      </p:sp>
      <p:pic>
        <p:nvPicPr>
          <p:cNvPr id="6" name="Picture 4" descr="MIT Aero Astr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8850" y="5245176"/>
            <a:ext cx="1494938" cy="870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8848" y="4592459"/>
            <a:ext cx="2484153" cy="561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419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759667"/>
          </a:xfrm>
        </p:spPr>
        <p:txBody>
          <a:bodyPr>
            <a:normAutofit/>
          </a:bodyPr>
          <a:lstStyle>
            <a:lvl1pPr>
              <a:defRPr sz="32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32293"/>
            <a:ext cx="10515600" cy="4744673"/>
          </a:xfrm>
        </p:spPr>
        <p:txBody>
          <a:bodyPr>
            <a:normAutofit/>
          </a:bodyPr>
          <a:lstStyle>
            <a:lvl1pPr marL="128588" indent="-128588">
              <a:buClr>
                <a:schemeClr val="accent5"/>
              </a:buClr>
              <a:buFont typeface="Wingdings" panose="05000000000000000000" pitchFamily="2" charset="2"/>
              <a:buChar char="§"/>
              <a:defRPr sz="2800"/>
            </a:lvl1pPr>
            <a:lvl2pPr marL="385763" indent="-128588">
              <a:buClr>
                <a:schemeClr val="accent5"/>
              </a:buClr>
              <a:buFont typeface="Wingdings" panose="05000000000000000000" pitchFamily="2" charset="2"/>
              <a:buChar char="§"/>
              <a:defRPr sz="2400"/>
            </a:lvl2pPr>
            <a:lvl3pPr marL="642938" indent="-128588">
              <a:buClr>
                <a:schemeClr val="accent5"/>
              </a:buClr>
              <a:buFont typeface="Wingdings" panose="05000000000000000000" pitchFamily="2" charset="2"/>
              <a:buChar char="§"/>
              <a:defRPr sz="2000"/>
            </a:lvl3pPr>
            <a:lvl4pPr marL="900113" indent="-128588">
              <a:buClr>
                <a:schemeClr val="accent5"/>
              </a:buClr>
              <a:buFont typeface="Wingdings" panose="05000000000000000000" pitchFamily="2" charset="2"/>
              <a:buChar char="§"/>
              <a:defRPr sz="1600"/>
            </a:lvl4pPr>
            <a:lvl5pPr marL="1157288" indent="-128588">
              <a:buClr>
                <a:schemeClr val="accent5"/>
              </a:buClr>
              <a:buFont typeface="Wingdings" panose="05000000000000000000" pitchFamily="2" charset="2"/>
              <a:buChar char="§"/>
              <a:defRPr sz="16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fld id="{AE222D66-B5FE-46B9-85ED-7C46672533E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41696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135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fld id="{AE222D66-B5FE-46B9-85ED-7C46672533E9}" type="slidenum">
              <a:rPr lang="en-US" smtClean="0"/>
              <a:t>‹#›</a:t>
            </a:fld>
            <a:endParaRPr lang="en-US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796435"/>
            <a:ext cx="10515600" cy="2565175"/>
          </a:xfrm>
        </p:spPr>
        <p:txBody>
          <a:bodyPr/>
          <a:lstStyle>
            <a:lvl1pPr marL="0" indent="0" algn="ctr">
              <a:buClr>
                <a:schemeClr val="accent5"/>
              </a:buClr>
              <a:buFont typeface="Wingdings" panose="05000000000000000000" pitchFamily="2" charset="2"/>
              <a:buNone/>
              <a:defRPr/>
            </a:lvl1pPr>
            <a:lvl2pPr marL="385763" indent="-128588">
              <a:buClr>
                <a:schemeClr val="accent5"/>
              </a:buClr>
              <a:buFont typeface="Wingdings" panose="05000000000000000000" pitchFamily="2" charset="2"/>
              <a:buChar char="§"/>
              <a:defRPr/>
            </a:lvl2pPr>
            <a:lvl3pPr marL="642938" indent="-128588">
              <a:buClr>
                <a:schemeClr val="accent5"/>
              </a:buClr>
              <a:buFont typeface="Wingdings" panose="05000000000000000000" pitchFamily="2" charset="2"/>
              <a:buChar char="§"/>
              <a:defRPr/>
            </a:lvl3pPr>
            <a:lvl4pPr marL="900113" indent="-128588">
              <a:buClr>
                <a:schemeClr val="accent5"/>
              </a:buClr>
              <a:buFont typeface="Wingdings" panose="05000000000000000000" pitchFamily="2" charset="2"/>
              <a:buChar char="§"/>
              <a:defRPr/>
            </a:lvl4pPr>
            <a:lvl5pPr marL="1157288" indent="-128588">
              <a:buClr>
                <a:schemeClr val="accent5"/>
              </a:buClr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566539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1851" y="1836894"/>
            <a:ext cx="10515600" cy="4252759"/>
          </a:xfrm>
        </p:spPr>
        <p:txBody>
          <a:bodyPr>
            <a:normAutofit/>
          </a:bodyPr>
          <a:lstStyle>
            <a:lvl1pPr marL="342900" indent="-342900">
              <a:buFont typeface="+mj-lt"/>
              <a:buAutoNum type="arabicPeriod"/>
              <a:defRPr sz="1800" baseline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defRPr>
            </a:lvl1pPr>
            <a:lvl2pPr marL="257175" indent="0">
              <a:buNone/>
              <a:defRPr sz="1125">
                <a:solidFill>
                  <a:schemeClr val="tx1">
                    <a:tint val="75000"/>
                  </a:schemeClr>
                </a:solidFill>
              </a:defRPr>
            </a:lvl2pPr>
            <a:lvl3pPr marL="514350" indent="0">
              <a:buNone/>
              <a:defRPr sz="1013">
                <a:solidFill>
                  <a:schemeClr val="tx1">
                    <a:tint val="75000"/>
                  </a:schemeClr>
                </a:solidFill>
              </a:defRPr>
            </a:lvl3pPr>
            <a:lvl4pPr marL="77152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4pPr>
            <a:lvl5pPr marL="102870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5pPr>
            <a:lvl6pPr marL="128587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6pPr>
            <a:lvl7pPr marL="154305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7pPr>
            <a:lvl8pPr marL="180022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8pPr>
            <a:lvl9pPr marL="205740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Previous Sections</a:t>
            </a:r>
          </a:p>
          <a:p>
            <a:pPr lvl="0"/>
            <a:r>
              <a:rPr lang="en-US" dirty="0"/>
              <a:t>Current Section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31853" y="1181020"/>
            <a:ext cx="867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accent5"/>
                </a:solidFill>
                <a:latin typeface="+mj-lt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15350492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222D66-B5FE-46B9-85ED-7C46672533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9265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</p:sldLayoutIdLst>
  <p:hf hdr="0" ftr="0" dt="0"/>
  <p:txStyles>
    <p:titleStyle>
      <a:lvl1pPr algn="l" defTabSz="514350" rtl="0" eaLnBrk="1" latinLnBrk="0" hangingPunct="1">
        <a:lnSpc>
          <a:spcPct val="90000"/>
        </a:lnSpc>
        <a:spcBef>
          <a:spcPct val="0"/>
        </a:spcBef>
        <a:buNone/>
        <a:defRPr sz="247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28588" indent="-128588" algn="l" defTabSz="514350" rtl="0" eaLnBrk="1" latinLnBrk="0" hangingPunct="1">
        <a:lnSpc>
          <a:spcPct val="90000"/>
        </a:lnSpc>
        <a:spcBef>
          <a:spcPts val="563"/>
        </a:spcBef>
        <a:buFont typeface="Arial" panose="020B0604020202020204" pitchFamily="34" charset="0"/>
        <a:buChar char="•"/>
        <a:defRPr sz="1575" kern="1200">
          <a:solidFill>
            <a:schemeClr val="tx1"/>
          </a:solidFill>
          <a:latin typeface="+mn-lt"/>
          <a:ea typeface="+mn-ea"/>
          <a:cs typeface="+mn-cs"/>
        </a:defRPr>
      </a:lvl1pPr>
      <a:lvl2pPr marL="3857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429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3pPr>
      <a:lvl4pPr marL="9001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1572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Strategies for Reuse of</a:t>
            </a:r>
            <a:br>
              <a:rPr lang="en-US" sz="3600" dirty="0"/>
            </a:br>
            <a:r>
              <a:rPr lang="en-US" sz="3600" dirty="0"/>
              <a:t>Launch Vehicle First Stages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200" dirty="0"/>
              <a:t>Matthew </a:t>
            </a:r>
            <a:r>
              <a:rPr lang="en-US" sz="2200" dirty="0" err="1"/>
              <a:t>Vernacchia</a:t>
            </a:r>
            <a:endParaRPr lang="en-US" sz="2200" dirty="0"/>
          </a:p>
          <a:p>
            <a:r>
              <a:rPr lang="en-US" sz="2200" dirty="0"/>
              <a:t>Kelly </a:t>
            </a:r>
            <a:r>
              <a:rPr lang="en-US" sz="2200" dirty="0" err="1"/>
              <a:t>Mathesius</a:t>
            </a:r>
            <a:endParaRPr lang="en-US" sz="2200" dirty="0"/>
          </a:p>
          <a:p>
            <a:endParaRPr lang="en-US" sz="2200" dirty="0"/>
          </a:p>
          <a:p>
            <a:r>
              <a:rPr lang="en-US" sz="2200" dirty="0"/>
              <a:t>2018-10-03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76640" y="2743200"/>
            <a:ext cx="60272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Are any first stage reuse strategies economically worthwhile?</a:t>
            </a:r>
          </a:p>
          <a:p>
            <a:r>
              <a:rPr lang="en-US" dirty="0"/>
              <a:t>… under what mission, market, and technological conditions? </a:t>
            </a:r>
          </a:p>
        </p:txBody>
      </p:sp>
    </p:spTree>
    <p:extLst>
      <p:ext uri="{BB962C8B-B14F-4D97-AF65-F5344CB8AC3E}">
        <p14:creationId xmlns:p14="http://schemas.microsoft.com/office/powerpoint/2010/main" val="15700285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192505A-BF49-644A-801A-B457876E0D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4158" y="886599"/>
            <a:ext cx="9023685" cy="541421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Downrange propulsive landing has lowest estimated cost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22D66-B5FE-46B9-85ED-7C46672533E9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5" name="Text Placeholder 4"/>
          <p:cNvSpPr txBox="1">
            <a:spLocks/>
          </p:cNvSpPr>
          <p:nvPr/>
        </p:nvSpPr>
        <p:spPr>
          <a:xfrm>
            <a:off x="838200" y="6356354"/>
            <a:ext cx="7707284" cy="3651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128588" indent="-128588" algn="l" defTabSz="514350" rtl="0" eaLnBrk="1" latinLnBrk="0" hangingPunct="1">
              <a:lnSpc>
                <a:spcPct val="90000"/>
              </a:lnSpc>
              <a:spcBef>
                <a:spcPts val="563"/>
              </a:spcBef>
              <a:buFont typeface="Arial" panose="020B0604020202020204" pitchFamily="34" charset="0"/>
              <a:buChar char="•"/>
              <a:defRPr sz="15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576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293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0011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5728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446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7163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881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8598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Intro | 1. Production costs | </a:t>
            </a:r>
            <a:r>
              <a:rPr lang="en-US" b="1" dirty="0">
                <a:latin typeface="+mj-lt"/>
              </a:rPr>
              <a:t>2. Lowest-cost strategy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| 3. Conditions for reuse viability | Conclusion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032921" y="3290681"/>
            <a:ext cx="1192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Lowest estimated cost</a:t>
            </a:r>
          </a:p>
        </p:txBody>
      </p:sp>
    </p:spTree>
    <p:extLst>
      <p:ext uri="{BB962C8B-B14F-4D97-AF65-F5344CB8AC3E}">
        <p14:creationId xmlns:p14="http://schemas.microsoft.com/office/powerpoint/2010/main" val="38212652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Cost decreases with number of reuses … up to a point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22D66-B5FE-46B9-85ED-7C46672533E9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6" name="Text Placeholder 4"/>
          <p:cNvSpPr txBox="1">
            <a:spLocks/>
          </p:cNvSpPr>
          <p:nvPr/>
        </p:nvSpPr>
        <p:spPr>
          <a:xfrm>
            <a:off x="838200" y="6356354"/>
            <a:ext cx="7707284" cy="3651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128588" indent="-128588" algn="l" defTabSz="514350" rtl="0" eaLnBrk="1" latinLnBrk="0" hangingPunct="1">
              <a:lnSpc>
                <a:spcPct val="90000"/>
              </a:lnSpc>
              <a:spcBef>
                <a:spcPts val="563"/>
              </a:spcBef>
              <a:buFont typeface="Arial" panose="020B0604020202020204" pitchFamily="34" charset="0"/>
              <a:buChar char="•"/>
              <a:defRPr sz="15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576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293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0011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5728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446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7163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881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8598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Intro | 1. Production costs | 2. Lowest-cost strategy |</a:t>
            </a:r>
            <a:r>
              <a:rPr lang="en-US" b="1" dirty="0">
                <a:latin typeface="+mj-lt"/>
              </a:rPr>
              <a:t> 3. Conditions for reuse viability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| Conclusion</a:t>
            </a:r>
          </a:p>
        </p:txBody>
      </p:sp>
      <p:sp>
        <p:nvSpPr>
          <p:cNvPr id="7" name="TextBox 6"/>
          <p:cNvSpPr txBox="1"/>
          <p:nvPr/>
        </p:nvSpPr>
        <p:spPr>
          <a:xfrm flipH="1">
            <a:off x="7296758" y="2117944"/>
            <a:ext cx="399097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Confidently cheaper than expendable:</a:t>
            </a:r>
          </a:p>
          <a:p>
            <a:r>
              <a:rPr lang="en-US" dirty="0"/>
              <a:t>	&gt; ~5 uses</a:t>
            </a:r>
          </a:p>
          <a:p>
            <a:endParaRPr lang="en-US" dirty="0"/>
          </a:p>
          <a:p>
            <a:r>
              <a:rPr lang="en-US" dirty="0"/>
              <a:t>Realize most of cost savings:</a:t>
            </a:r>
          </a:p>
          <a:p>
            <a:r>
              <a:rPr lang="en-US" dirty="0"/>
              <a:t>	&gt; ~20 uses</a:t>
            </a:r>
          </a:p>
          <a:p>
            <a:endParaRPr lang="en-US" dirty="0"/>
          </a:p>
          <a:p>
            <a:r>
              <a:rPr lang="en-US" dirty="0"/>
              <a:t>Cost increases due to refurbishment: </a:t>
            </a:r>
          </a:p>
          <a:p>
            <a:r>
              <a:rPr lang="en-US" dirty="0"/>
              <a:t>	&gt; ~60 uses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19" r="50485"/>
          <a:stretch/>
        </p:blipFill>
        <p:spPr>
          <a:xfrm>
            <a:off x="913146" y="975262"/>
            <a:ext cx="5182854" cy="538109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251223" y="5206445"/>
            <a:ext cx="2984410" cy="461665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LEO mission, 10 Mg payload</a:t>
            </a:r>
          </a:p>
          <a:p>
            <a:r>
              <a:rPr lang="en-US" sz="1200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stage 1&amp;2: kerosene gas gen. tech.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2979772" y="4426268"/>
            <a:ext cx="0" cy="48577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4138012" y="4426268"/>
            <a:ext cx="0" cy="48577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5046870" y="4426268"/>
            <a:ext cx="0" cy="48577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6839558" y="2300982"/>
            <a:ext cx="457200" cy="164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6839558" y="3118255"/>
            <a:ext cx="457200" cy="164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6839558" y="3943786"/>
            <a:ext cx="457200" cy="164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827976" y="483413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928660" y="4848666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835140" y="4848666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60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935" t="89452" r="31094"/>
          <a:stretch/>
        </p:blipFill>
        <p:spPr>
          <a:xfrm>
            <a:off x="1767558" y="3619559"/>
            <a:ext cx="1040519" cy="898642"/>
          </a:xfrm>
          <a:prstGeom prst="rect">
            <a:avLst/>
          </a:prstGeom>
        </p:spPr>
      </p:pic>
      <p:cxnSp>
        <p:nvCxnSpPr>
          <p:cNvPr id="22" name="Straight Arrow Connector 21"/>
          <p:cNvCxnSpPr/>
          <p:nvPr/>
        </p:nvCxnSpPr>
        <p:spPr>
          <a:xfrm flipV="1">
            <a:off x="2571996" y="3842902"/>
            <a:ext cx="276590" cy="24042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6586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8" grpId="1"/>
      <p:bldP spid="19" grpId="0"/>
      <p:bldP spid="19" grpId="1"/>
      <p:bldP spid="2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15"/>
          <a:stretch/>
        </p:blipFill>
        <p:spPr>
          <a:xfrm>
            <a:off x="7242111" y="1388317"/>
            <a:ext cx="4427178" cy="48006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8052760" y="1145667"/>
            <a:ext cx="277177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Medium 10 Mg payload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67"/>
          <a:stretch/>
        </p:blipFill>
        <p:spPr>
          <a:xfrm>
            <a:off x="7224378" y="1388317"/>
            <a:ext cx="4439454" cy="48006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047303" y="1136142"/>
            <a:ext cx="277177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Small 100 kg payload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068" r="6652"/>
          <a:stretch/>
        </p:blipFill>
        <p:spPr>
          <a:xfrm>
            <a:off x="0" y="1876796"/>
            <a:ext cx="7086600" cy="38356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Reuse is only viable for medium to heavy launch vehicles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22D66-B5FE-46B9-85ED-7C46672533E9}" type="slidenum">
              <a:rPr lang="en-US" smtClean="0"/>
              <a:pPr/>
              <a:t>12</a:t>
            </a:fld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 flipH="1" flipV="1">
            <a:off x="4800010" y="4354350"/>
            <a:ext cx="0" cy="4572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1236771" y="4374389"/>
            <a:ext cx="0" cy="48577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4"/>
          <p:cNvSpPr txBox="1">
            <a:spLocks/>
          </p:cNvSpPr>
          <p:nvPr/>
        </p:nvSpPr>
        <p:spPr>
          <a:xfrm>
            <a:off x="838200" y="6356354"/>
            <a:ext cx="7707284" cy="3651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128588" indent="-128588" algn="l" defTabSz="514350" rtl="0" eaLnBrk="1" latinLnBrk="0" hangingPunct="1">
              <a:lnSpc>
                <a:spcPct val="90000"/>
              </a:lnSpc>
              <a:spcBef>
                <a:spcPts val="563"/>
              </a:spcBef>
              <a:buFont typeface="Arial" panose="020B0604020202020204" pitchFamily="34" charset="0"/>
              <a:buChar char="•"/>
              <a:defRPr sz="15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576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293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0011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5728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446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7163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881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8598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Intro | 1. Production costs | 2. Lowest-cost strategy |</a:t>
            </a:r>
            <a:r>
              <a:rPr lang="en-US" b="1" dirty="0">
                <a:latin typeface="+mj-lt"/>
              </a:rPr>
              <a:t> 3. Conditions for reuse viability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| Conclusion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882990" y="1307025"/>
            <a:ext cx="2984410" cy="461665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LEO mission</a:t>
            </a:r>
          </a:p>
          <a:p>
            <a:r>
              <a:rPr lang="en-US" sz="1200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stage 1&amp;2: kerosene gas gen. tech.</a:t>
            </a:r>
          </a:p>
        </p:txBody>
      </p:sp>
    </p:spTree>
    <p:extLst>
      <p:ext uri="{BB962C8B-B14F-4D97-AF65-F5344CB8AC3E}">
        <p14:creationId xmlns:p14="http://schemas.microsoft.com/office/powerpoint/2010/main" val="449312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  <p:bldP spid="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2252" y="890731"/>
            <a:ext cx="7287497" cy="546562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 launch rates enable reuse development to be paid off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22D66-B5FE-46B9-85ED-7C46672533E9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8" name="Text Placeholder 4"/>
          <p:cNvSpPr txBox="1">
            <a:spLocks/>
          </p:cNvSpPr>
          <p:nvPr/>
        </p:nvSpPr>
        <p:spPr>
          <a:xfrm>
            <a:off x="838200" y="6356354"/>
            <a:ext cx="7707284" cy="3651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128588" indent="-128588" algn="l" defTabSz="514350" rtl="0" eaLnBrk="1" latinLnBrk="0" hangingPunct="1">
              <a:lnSpc>
                <a:spcPct val="90000"/>
              </a:lnSpc>
              <a:spcBef>
                <a:spcPts val="563"/>
              </a:spcBef>
              <a:buFont typeface="Arial" panose="020B0604020202020204" pitchFamily="34" charset="0"/>
              <a:buChar char="•"/>
              <a:defRPr sz="15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576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293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0011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5728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446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7163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881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8598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Intro | 1. Production costs | 2. Lowest-cost strategy |</a:t>
            </a:r>
            <a:r>
              <a:rPr lang="en-US" b="1" dirty="0">
                <a:latin typeface="+mj-lt"/>
              </a:rPr>
              <a:t> 3. Conditions for reuse viability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| Conclusion</a:t>
            </a:r>
          </a:p>
        </p:txBody>
      </p:sp>
    </p:spTree>
    <p:extLst>
      <p:ext uri="{BB962C8B-B14F-4D97-AF65-F5344CB8AC3E}">
        <p14:creationId xmlns:p14="http://schemas.microsoft.com/office/powerpoint/2010/main" val="24000555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Conclusion: Some 1</a:t>
            </a:r>
            <a:r>
              <a:rPr lang="en-US" baseline="30000" dirty="0"/>
              <a:t>st</a:t>
            </a:r>
            <a:r>
              <a:rPr lang="en-US" dirty="0"/>
              <a:t> stage reuse strategies, particularly downrange propulsive landing, can be economically worthwhile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Downrange propulsive landing is likely the lowest-cost strategy</a:t>
            </a:r>
          </a:p>
          <a:p>
            <a:pPr lvl="1"/>
            <a:r>
              <a:rPr lang="en-US" dirty="0"/>
              <a:t> Partial (engines-only) reuse strategies have small potential savings</a:t>
            </a:r>
          </a:p>
          <a:p>
            <a:pPr lvl="1"/>
            <a:r>
              <a:rPr lang="en-US" dirty="0"/>
              <a:t> Winged stages have uncertain (and probably high) production costs</a:t>
            </a:r>
            <a:br>
              <a:rPr lang="en-US" dirty="0"/>
            </a:br>
            <a:r>
              <a:rPr lang="en-US" dirty="0"/>
              <a:t> </a:t>
            </a:r>
          </a:p>
          <a:p>
            <a:r>
              <a:rPr lang="en-US" dirty="0"/>
              <a:t>Only worthwhile for medium-large launch vehicles, where first stage production costs dominate</a:t>
            </a:r>
            <a:br>
              <a:rPr lang="en-US" dirty="0"/>
            </a:br>
            <a:endParaRPr lang="en-US" dirty="0"/>
          </a:p>
          <a:p>
            <a:r>
              <a:rPr lang="en-US" dirty="0"/>
              <a:t> High launch rates (&gt; 20/year) are likely needed to pay off development costs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22D66-B5FE-46B9-85ED-7C46672533E9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5" name="Text Placeholder 4"/>
          <p:cNvSpPr txBox="1">
            <a:spLocks/>
          </p:cNvSpPr>
          <p:nvPr/>
        </p:nvSpPr>
        <p:spPr>
          <a:xfrm>
            <a:off x="838200" y="6356354"/>
            <a:ext cx="7707284" cy="3651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128588" indent="-128588" algn="l" defTabSz="514350" rtl="0" eaLnBrk="1" latinLnBrk="0" hangingPunct="1">
              <a:lnSpc>
                <a:spcPct val="90000"/>
              </a:lnSpc>
              <a:spcBef>
                <a:spcPts val="563"/>
              </a:spcBef>
              <a:buFont typeface="Arial" panose="020B0604020202020204" pitchFamily="34" charset="0"/>
              <a:buChar char="•"/>
              <a:defRPr sz="15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576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293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0011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5728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446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7163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881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8598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Intro | 1. Production costs | 2. Lowest-cost strategy |</a:t>
            </a:r>
            <a:r>
              <a:rPr lang="en-US" b="1" dirty="0">
                <a:latin typeface="+mj-lt"/>
              </a:rPr>
              <a:t>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3. Conditions for reuse viability | </a:t>
            </a:r>
            <a:r>
              <a:rPr lang="en-US" b="1" dirty="0">
                <a:latin typeface="+mj-lt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324768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launch providers are moving towards reusability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75759"/>
            <a:ext cx="5454535" cy="460120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Will providers of expendable launch vehicles be left behind?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… or are these development efforts wasting billions?</a:t>
            </a:r>
          </a:p>
        </p:txBody>
      </p:sp>
      <p:pic>
        <p:nvPicPr>
          <p:cNvPr id="5" name="Picture 4" descr="https://www.boeing.com/resources/boeingdotcom/space/phantom-express/phantom_express_gallery3_960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78" t="11845" r="11398" b="19965"/>
          <a:stretch/>
        </p:blipFill>
        <p:spPr bwMode="auto">
          <a:xfrm>
            <a:off x="8705463" y="4112519"/>
            <a:ext cx="1792772" cy="1286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https://cdn.geekwire.com/wp-content/uploads/2016/09/160912-blue-origin-new-glenn-2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19" t="15093" r="16549"/>
          <a:stretch/>
        </p:blipFill>
        <p:spPr bwMode="auto">
          <a:xfrm>
            <a:off x="8872397" y="1575758"/>
            <a:ext cx="908198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0" descr="https://abm-website-assets.s3.amazonaws.com/rdmag.com/s3fs-public/embedded_image/2018/02/BlueOrigin2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80" t="46557" r="64257" b="20064"/>
          <a:stretch/>
        </p:blipFill>
        <p:spPr bwMode="auto">
          <a:xfrm>
            <a:off x="6978508" y="3926779"/>
            <a:ext cx="327138" cy="1735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 descr="https://abm-website-assets.s3.amazonaws.com/rdmag.com/s3fs-public/embedded_image/2018/02/BlueOrigin2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07" t="42402" r="59054" b="20065"/>
          <a:stretch/>
        </p:blipFill>
        <p:spPr bwMode="auto">
          <a:xfrm>
            <a:off x="6978508" y="1575758"/>
            <a:ext cx="304947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7169526" y="1934023"/>
            <a:ext cx="9239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SpaceX</a:t>
            </a:r>
            <a:endParaRPr lang="en-US" sz="1200" dirty="0"/>
          </a:p>
          <a:p>
            <a:r>
              <a:rPr lang="en-US" sz="1200" dirty="0"/>
              <a:t>Falcon 9</a:t>
            </a:r>
          </a:p>
          <a:p>
            <a:r>
              <a:rPr lang="en-US" sz="1200" dirty="0"/>
              <a:t>Operational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708619" y="1934023"/>
            <a:ext cx="11668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Blue Origin</a:t>
            </a:r>
          </a:p>
          <a:p>
            <a:r>
              <a:rPr lang="en-US" sz="1200" dirty="0"/>
              <a:t>New Glenn</a:t>
            </a:r>
          </a:p>
          <a:p>
            <a:r>
              <a:rPr lang="en-US" sz="1200" dirty="0"/>
              <a:t>In development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153246" y="4199642"/>
            <a:ext cx="14664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ULA</a:t>
            </a:r>
          </a:p>
          <a:p>
            <a:r>
              <a:rPr lang="en-US" sz="1200" dirty="0"/>
              <a:t>Vulcan SMART reuse</a:t>
            </a:r>
          </a:p>
          <a:p>
            <a:r>
              <a:rPr lang="en-US" sz="1200" dirty="0"/>
              <a:t>In development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496111" y="4199642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Boeing</a:t>
            </a:r>
          </a:p>
          <a:p>
            <a:r>
              <a:rPr lang="en-US" sz="1200" dirty="0"/>
              <a:t>XS-1 Phantom Express</a:t>
            </a:r>
          </a:p>
          <a:p>
            <a:r>
              <a:rPr lang="en-US" sz="1200" dirty="0"/>
              <a:t>In development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22D66-B5FE-46B9-85ED-7C46672533E9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15" name="Text Placeholder 4"/>
          <p:cNvSpPr txBox="1">
            <a:spLocks/>
          </p:cNvSpPr>
          <p:nvPr/>
        </p:nvSpPr>
        <p:spPr>
          <a:xfrm>
            <a:off x="838200" y="6356354"/>
            <a:ext cx="7707284" cy="3651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128588" indent="-128588" algn="l" defTabSz="514350" rtl="0" eaLnBrk="1" latinLnBrk="0" hangingPunct="1">
              <a:lnSpc>
                <a:spcPct val="90000"/>
              </a:lnSpc>
              <a:spcBef>
                <a:spcPts val="563"/>
              </a:spcBef>
              <a:buFont typeface="Arial" panose="020B0604020202020204" pitchFamily="34" charset="0"/>
              <a:buChar char="•"/>
              <a:defRPr sz="15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576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293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0011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5728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446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7163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881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8598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latin typeface="+mj-lt"/>
              </a:rPr>
              <a:t>Intro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| 1. Production costs | 2. Lowest-cost strategy | 3. Conditions for reuse viability | Conclusion</a:t>
            </a:r>
          </a:p>
        </p:txBody>
      </p:sp>
    </p:spTree>
    <p:extLst>
      <p:ext uri="{BB962C8B-B14F-4D97-AF65-F5344CB8AC3E}">
        <p14:creationId xmlns:p14="http://schemas.microsoft.com/office/powerpoint/2010/main" val="36110719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Many first stage reuse strategies have been proposed 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22D66-B5FE-46B9-85ED-7C46672533E9}" type="slidenum">
              <a:rPr lang="en-US" smtClean="0"/>
              <a:pPr/>
              <a:t>3</a:t>
            </a:fld>
            <a:endParaRPr lang="en-US"/>
          </a:p>
        </p:txBody>
      </p:sp>
      <p:grpSp>
        <p:nvGrpSpPr>
          <p:cNvPr id="19" name="Group 18"/>
          <p:cNvGrpSpPr/>
          <p:nvPr/>
        </p:nvGrpSpPr>
        <p:grpSpPr>
          <a:xfrm>
            <a:off x="3139826" y="1325242"/>
            <a:ext cx="8697878" cy="4830665"/>
            <a:chOff x="1934480" y="1346301"/>
            <a:chExt cx="8697878" cy="4830665"/>
          </a:xfrm>
        </p:grpSpPr>
        <p:sp>
          <p:nvSpPr>
            <p:cNvPr id="6" name="TextBox 5"/>
            <p:cNvSpPr txBox="1"/>
            <p:nvPr/>
          </p:nvSpPr>
          <p:spPr>
            <a:xfrm>
              <a:off x="2807104" y="5869189"/>
              <a:ext cx="167930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Launch site recovery</a:t>
              </a:r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34480" y="1346301"/>
              <a:ext cx="8317497" cy="4066605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7339809" y="5869189"/>
              <a:ext cx="169783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Downrange recovery</a:t>
              </a:r>
            </a:p>
          </p:txBody>
        </p:sp>
        <p:sp>
          <p:nvSpPr>
            <p:cNvPr id="9" name="Left Brace 8"/>
            <p:cNvSpPr/>
            <p:nvPr/>
          </p:nvSpPr>
          <p:spPr>
            <a:xfrm rot="16200000">
              <a:off x="3400833" y="5159306"/>
              <a:ext cx="203197" cy="1264919"/>
            </a:xfrm>
            <a:prstGeom prst="leftBrace">
              <a:avLst>
                <a:gd name="adj1" fmla="val 0"/>
                <a:gd name="adj2" fmla="val 50000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Left Brace 9"/>
            <p:cNvSpPr/>
            <p:nvPr/>
          </p:nvSpPr>
          <p:spPr>
            <a:xfrm rot="16200000">
              <a:off x="8087130" y="4062556"/>
              <a:ext cx="203197" cy="3429001"/>
            </a:xfrm>
            <a:prstGeom prst="leftBrace">
              <a:avLst>
                <a:gd name="adj1" fmla="val 0"/>
                <a:gd name="adj2" fmla="val 50000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807104" y="5372436"/>
              <a:ext cx="70025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Falcon 9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424850" y="5280103"/>
              <a:ext cx="78624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USAF RBS</a:t>
              </a:r>
            </a:p>
            <a:p>
              <a:r>
                <a:rPr lang="en-US" sz="1200" dirty="0"/>
                <a:t>Baikal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128170" y="5280103"/>
              <a:ext cx="87639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Falcon 9</a:t>
              </a:r>
            </a:p>
            <a:p>
              <a:r>
                <a:rPr lang="en-US" sz="1200" dirty="0"/>
                <a:t>New Glenn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8121628" y="5372436"/>
              <a:ext cx="53687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Ares I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9062698" y="5372436"/>
              <a:ext cx="15696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XS-1 Phantom Express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874106" y="5372436"/>
              <a:ext cx="108542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Vulcan SMART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934480" y="5398458"/>
              <a:ext cx="8592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i="1" dirty="0"/>
                <a:t>Examples:</a:t>
              </a: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630164" y="1252217"/>
            <a:ext cx="373241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 but their performance and cost have not been (publically) compared under a common framework</a:t>
            </a:r>
          </a:p>
          <a:p>
            <a:endParaRPr lang="en-US" dirty="0"/>
          </a:p>
          <a:p>
            <a:r>
              <a:rPr lang="en-US" dirty="0"/>
              <a:t>… and there remains controversy as to which, if any, are economically worthwhile</a:t>
            </a:r>
          </a:p>
        </p:txBody>
      </p:sp>
      <p:sp>
        <p:nvSpPr>
          <p:cNvPr id="23" name="Text Placeholder 4"/>
          <p:cNvSpPr txBox="1">
            <a:spLocks/>
          </p:cNvSpPr>
          <p:nvPr/>
        </p:nvSpPr>
        <p:spPr>
          <a:xfrm>
            <a:off x="838200" y="6356354"/>
            <a:ext cx="7707284" cy="3651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128588" indent="-128588" algn="l" defTabSz="514350" rtl="0" eaLnBrk="1" latinLnBrk="0" hangingPunct="1">
              <a:lnSpc>
                <a:spcPct val="90000"/>
              </a:lnSpc>
              <a:spcBef>
                <a:spcPts val="563"/>
              </a:spcBef>
              <a:buFont typeface="Arial" panose="020B0604020202020204" pitchFamily="34" charset="0"/>
              <a:buChar char="•"/>
              <a:defRPr sz="15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576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293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0011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5728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446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7163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881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8598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latin typeface="+mj-lt"/>
              </a:rPr>
              <a:t>Intro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| 1. Production costs | 2. Lowest-cost strategy | 3. Conditions for reuse viability | Conclusion</a:t>
            </a:r>
          </a:p>
        </p:txBody>
      </p:sp>
    </p:spTree>
    <p:extLst>
      <p:ext uri="{BB962C8B-B14F-4D97-AF65-F5344CB8AC3E}">
        <p14:creationId xmlns:p14="http://schemas.microsoft.com/office/powerpoint/2010/main" val="1839473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We modeled the performance and cost of these strategies</a:t>
            </a:r>
            <a:br>
              <a:rPr lang="en-US" dirty="0"/>
            </a:br>
            <a:r>
              <a:rPr lang="en-US" dirty="0"/>
              <a:t>while accounting for uncertainty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26080" y="1886989"/>
            <a:ext cx="8427720" cy="4289977"/>
          </a:xfrm>
        </p:spPr>
        <p:txBody>
          <a:bodyPr/>
          <a:lstStyle/>
          <a:p>
            <a:r>
              <a:rPr lang="en-US" dirty="0"/>
              <a:t> Classify reuse strategies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 Model performance: </a:t>
            </a:r>
            <a:r>
              <a:rPr lang="en-US" dirty="0" err="1"/>
              <a:t>Tsiolkovsky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 Model cost: TRANSCOST 8.2</a:t>
            </a:r>
          </a:p>
          <a:p>
            <a:endParaRPr lang="en-US" dirty="0"/>
          </a:p>
          <a:p>
            <a:r>
              <a:rPr lang="en-US" dirty="0"/>
              <a:t> Quantify uncertainty: Monte Carlo methods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22D66-B5FE-46B9-85ED-7C46672533E9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7" name="Text Placeholder 4"/>
          <p:cNvSpPr txBox="1">
            <a:spLocks/>
          </p:cNvSpPr>
          <p:nvPr/>
        </p:nvSpPr>
        <p:spPr>
          <a:xfrm>
            <a:off x="838200" y="6356354"/>
            <a:ext cx="7707284" cy="3651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128588" indent="-128588" algn="l" defTabSz="514350" rtl="0" eaLnBrk="1" latinLnBrk="0" hangingPunct="1">
              <a:lnSpc>
                <a:spcPct val="90000"/>
              </a:lnSpc>
              <a:spcBef>
                <a:spcPts val="563"/>
              </a:spcBef>
              <a:buFont typeface="Arial" panose="020B0604020202020204" pitchFamily="34" charset="0"/>
              <a:buChar char="•"/>
              <a:defRPr sz="15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576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293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0011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5728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446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7163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881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8598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latin typeface="+mj-lt"/>
              </a:rPr>
              <a:t>Intro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| 1. Production costs | 2. Lowest-cost strategy | 3. Conditions for reuse viability | Conclusion</a:t>
            </a:r>
          </a:p>
        </p:txBody>
      </p:sp>
    </p:spTree>
    <p:extLst>
      <p:ext uri="{BB962C8B-B14F-4D97-AF65-F5344CB8AC3E}">
        <p14:creationId xmlns:p14="http://schemas.microsoft.com/office/powerpoint/2010/main" val="15912730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stage reuse can be economically worthwhile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First stage production cost drives the high cost per flight of expendable vehicles (for large vehicles)</a:t>
            </a:r>
            <a:br>
              <a:rPr lang="en-US" dirty="0"/>
            </a:b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Downrange propulsive landing is likely the lowest-cost strategy</a:t>
            </a:r>
            <a:br>
              <a:rPr lang="en-US" dirty="0"/>
            </a:b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stage reuse is worthwhile only for large payloads and high launch rates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22D66-B5FE-46B9-85ED-7C46672533E9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6" name="Text Placeholder 4"/>
          <p:cNvSpPr txBox="1">
            <a:spLocks/>
          </p:cNvSpPr>
          <p:nvPr/>
        </p:nvSpPr>
        <p:spPr>
          <a:xfrm>
            <a:off x="838200" y="6356354"/>
            <a:ext cx="7707284" cy="3651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128588" indent="-128588" algn="l" defTabSz="514350" rtl="0" eaLnBrk="1" latinLnBrk="0" hangingPunct="1">
              <a:lnSpc>
                <a:spcPct val="90000"/>
              </a:lnSpc>
              <a:spcBef>
                <a:spcPts val="563"/>
              </a:spcBef>
              <a:buFont typeface="Arial" panose="020B0604020202020204" pitchFamily="34" charset="0"/>
              <a:buChar char="•"/>
              <a:defRPr sz="15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576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293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0011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5728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446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7163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881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8598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latin typeface="+mj-lt"/>
              </a:rPr>
              <a:t>Intro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| 1. Production costs | 2. Lowest-cost strategy | 3. Conditions for reuse viability | Conclusion</a:t>
            </a:r>
          </a:p>
        </p:txBody>
      </p:sp>
    </p:spTree>
    <p:extLst>
      <p:ext uri="{BB962C8B-B14F-4D97-AF65-F5344CB8AC3E}">
        <p14:creationId xmlns:p14="http://schemas.microsoft.com/office/powerpoint/2010/main" val="7954666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Cost model estimates are credible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22D66-B5FE-46B9-85ED-7C46672533E9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838200" y="6356354"/>
            <a:ext cx="7707284" cy="365125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Intro | </a:t>
            </a:r>
            <a:r>
              <a:rPr lang="en-US" b="1" dirty="0">
                <a:latin typeface="+mj-lt"/>
              </a:rPr>
              <a:t>1. Production costs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| 2. Lowest-cost strategy | 3. Conditions for reuse viability | Conclusion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1437" y="1231115"/>
            <a:ext cx="8551035" cy="5130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3936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12"/>
          <a:stretch/>
        </p:blipFill>
        <p:spPr>
          <a:xfrm>
            <a:off x="7187608" y="1221971"/>
            <a:ext cx="4751961" cy="51472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First stage production cost drives cost per flight</a:t>
            </a:r>
            <a:endParaRPr lang="en-US" sz="27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22D66-B5FE-46B9-85ED-7C46672533E9}" type="slidenum">
              <a:rPr lang="en-US" smtClean="0"/>
              <a:pPr/>
              <a:t>7</a:t>
            </a:fld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5295207" y="3564580"/>
            <a:ext cx="81464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358728" y="3161996"/>
            <a:ext cx="704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reuse</a:t>
            </a:r>
          </a:p>
        </p:txBody>
      </p:sp>
      <p:sp>
        <p:nvSpPr>
          <p:cNvPr id="15" name="Text Placeholder 4"/>
          <p:cNvSpPr txBox="1">
            <a:spLocks/>
          </p:cNvSpPr>
          <p:nvPr/>
        </p:nvSpPr>
        <p:spPr>
          <a:xfrm>
            <a:off x="838200" y="6356354"/>
            <a:ext cx="7707284" cy="3651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128588" indent="-128588" algn="l" defTabSz="514350" rtl="0" eaLnBrk="1" latinLnBrk="0" hangingPunct="1">
              <a:lnSpc>
                <a:spcPct val="90000"/>
              </a:lnSpc>
              <a:spcBef>
                <a:spcPts val="563"/>
              </a:spcBef>
              <a:buFont typeface="Arial" panose="020B0604020202020204" pitchFamily="34" charset="0"/>
              <a:buChar char="•"/>
              <a:defRPr sz="15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576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293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0011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5728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446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7163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881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8598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Intro | </a:t>
            </a:r>
            <a:r>
              <a:rPr lang="en-US" b="1" dirty="0">
                <a:latin typeface="+mj-lt"/>
              </a:rPr>
              <a:t>1. Production costs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| 2. Lowest-cost strategy | 3. Conditions for reuse viability | Conclusion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623099" y="1080748"/>
            <a:ext cx="1277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Expendable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337666" y="975285"/>
            <a:ext cx="250213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With first stage reuse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380725" y="5575841"/>
            <a:ext cx="3123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ea typeface="DejaVu Sans" panose="020B0603030804020204" pitchFamily="34" charset="0"/>
                <a:cs typeface="DejaVu Sans" panose="020B0603030804020204" pitchFamily="34" charset="0"/>
              </a:rPr>
              <a:t>LEO mission, 10 Mg payload</a:t>
            </a:r>
          </a:p>
          <a:p>
            <a:r>
              <a:rPr lang="en-US" sz="1600" dirty="0">
                <a:ea typeface="DejaVu Sans" panose="020B0603030804020204" pitchFamily="34" charset="0"/>
                <a:cs typeface="DejaVu Sans" panose="020B0603030804020204" pitchFamily="34" charset="0"/>
              </a:rPr>
              <a:t>stage 1&amp;2: kerosene gas gen. tech.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22" r="67835"/>
          <a:stretch/>
        </p:blipFill>
        <p:spPr>
          <a:xfrm>
            <a:off x="2269375" y="1359462"/>
            <a:ext cx="1948079" cy="4737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4450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Different reuse strategies result in</a:t>
            </a:r>
            <a:br>
              <a:rPr lang="en-US" dirty="0"/>
            </a:br>
            <a:r>
              <a:rPr lang="en-US" dirty="0"/>
              <a:t>different vehicle masses and costs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22D66-B5FE-46B9-85ED-7C46672533E9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10596" y="1791971"/>
            <a:ext cx="442337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Reuse:</a:t>
            </a:r>
          </a:p>
          <a:p>
            <a:pPr marL="285750" indent="-285750">
              <a:buClr>
                <a:schemeClr val="accent5"/>
              </a:buClr>
              <a:buFont typeface="Wingdings" panose="05000000000000000000" pitchFamily="2" charset="2"/>
              <a:buChar char="§"/>
            </a:pPr>
            <a:r>
              <a:rPr lang="en-US" sz="2200" dirty="0"/>
              <a:t>Adds mass to the first stage</a:t>
            </a:r>
          </a:p>
          <a:p>
            <a:pPr marL="285750" indent="-285750">
              <a:buClr>
                <a:schemeClr val="accent5"/>
              </a:buClr>
              <a:buFont typeface="Wingdings" panose="05000000000000000000" pitchFamily="2" charset="2"/>
              <a:buChar char="§"/>
            </a:pPr>
            <a:endParaRPr lang="en-US" sz="2200" dirty="0"/>
          </a:p>
          <a:p>
            <a:pPr marL="285750" indent="-285750">
              <a:buClr>
                <a:schemeClr val="accent5"/>
              </a:buClr>
              <a:buFont typeface="Wingdings" panose="05000000000000000000" pitchFamily="2" charset="2"/>
              <a:buChar char="§"/>
            </a:pPr>
            <a:endParaRPr lang="en-US" sz="2200" dirty="0"/>
          </a:p>
          <a:p>
            <a:pPr marL="285750" indent="-285750">
              <a:buClr>
                <a:schemeClr val="accent5"/>
              </a:buClr>
              <a:buFont typeface="Wingdings" panose="05000000000000000000" pitchFamily="2" charset="2"/>
              <a:buChar char="§"/>
            </a:pPr>
            <a:endParaRPr lang="en-US" sz="2200" dirty="0"/>
          </a:p>
          <a:p>
            <a:pPr>
              <a:buClr>
                <a:schemeClr val="accent5"/>
              </a:buClr>
            </a:pPr>
            <a:endParaRPr lang="en-US" sz="2200" dirty="0"/>
          </a:p>
          <a:p>
            <a:pPr>
              <a:buClr>
                <a:schemeClr val="accent5"/>
              </a:buClr>
            </a:pPr>
            <a:endParaRPr lang="en-US" sz="2200" dirty="0"/>
          </a:p>
          <a:p>
            <a:pPr>
              <a:buClr>
                <a:schemeClr val="accent5"/>
              </a:buClr>
            </a:pPr>
            <a:endParaRPr lang="en-US" sz="2200" dirty="0"/>
          </a:p>
          <a:p>
            <a:pPr marL="285750" indent="-285750">
              <a:buClr>
                <a:schemeClr val="accent5"/>
              </a:buClr>
              <a:buFont typeface="Wingdings" panose="05000000000000000000" pitchFamily="2" charset="2"/>
              <a:buChar char="§"/>
            </a:pPr>
            <a:r>
              <a:rPr lang="en-US" sz="2200" dirty="0"/>
              <a:t>Reduces the payload mass fraction</a:t>
            </a:r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 rot="16200000">
            <a:off x="3367377" y="4797468"/>
            <a:ext cx="383452" cy="1749510"/>
            <a:chOff x="6634885" y="2413029"/>
            <a:chExt cx="616434" cy="2812500"/>
          </a:xfrm>
        </p:grpSpPr>
        <p:grpSp>
          <p:nvGrpSpPr>
            <p:cNvPr id="7" name="Group 6"/>
            <p:cNvGrpSpPr/>
            <p:nvPr/>
          </p:nvGrpSpPr>
          <p:grpSpPr>
            <a:xfrm>
              <a:off x="6634886" y="3498298"/>
              <a:ext cx="616433" cy="1727231"/>
              <a:chOff x="7155967" y="2486103"/>
              <a:chExt cx="914400" cy="2632842"/>
            </a:xfrm>
          </p:grpSpPr>
          <p:sp>
            <p:nvSpPr>
              <p:cNvPr id="13" name="Rectangle 12"/>
              <p:cNvSpPr/>
              <p:nvPr/>
            </p:nvSpPr>
            <p:spPr>
              <a:xfrm>
                <a:off x="7155967" y="2486103"/>
                <a:ext cx="914400" cy="22860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ounded Rectangle 13"/>
              <p:cNvSpPr/>
              <p:nvPr/>
            </p:nvSpPr>
            <p:spPr>
              <a:xfrm>
                <a:off x="7209569" y="2904561"/>
                <a:ext cx="822960" cy="1812362"/>
              </a:xfrm>
              <a:prstGeom prst="round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Flowchart: Manual Operation 14"/>
              <p:cNvSpPr/>
              <p:nvPr/>
            </p:nvSpPr>
            <p:spPr>
              <a:xfrm rot="10800000">
                <a:off x="7389494" y="4772103"/>
                <a:ext cx="463112" cy="346842"/>
              </a:xfrm>
              <a:prstGeom prst="flowChartManualOperation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" name="Group 7"/>
            <p:cNvGrpSpPr/>
            <p:nvPr/>
          </p:nvGrpSpPr>
          <p:grpSpPr>
            <a:xfrm>
              <a:off x="6634885" y="2857050"/>
              <a:ext cx="616433" cy="827416"/>
              <a:chOff x="6771290" y="2368972"/>
              <a:chExt cx="914400" cy="1261242"/>
            </a:xfrm>
          </p:grpSpPr>
          <p:sp>
            <p:nvSpPr>
              <p:cNvPr id="10" name="Rectangle 9"/>
              <p:cNvSpPr/>
              <p:nvPr/>
            </p:nvSpPr>
            <p:spPr>
              <a:xfrm>
                <a:off x="6771290" y="2368972"/>
                <a:ext cx="914400" cy="9144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ounded Rectangle 10"/>
              <p:cNvSpPr/>
              <p:nvPr/>
            </p:nvSpPr>
            <p:spPr>
              <a:xfrm>
                <a:off x="6815431" y="2451569"/>
                <a:ext cx="822960" cy="762437"/>
              </a:xfrm>
              <a:prstGeom prst="round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Flowchart: Manual Operation 11"/>
              <p:cNvSpPr/>
              <p:nvPr/>
            </p:nvSpPr>
            <p:spPr>
              <a:xfrm rot="10800000">
                <a:off x="7011122" y="3283372"/>
                <a:ext cx="463112" cy="346842"/>
              </a:xfrm>
              <a:prstGeom prst="flowChartManualOperation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" name="Rectangle 8"/>
            <p:cNvSpPr/>
            <p:nvPr/>
          </p:nvSpPr>
          <p:spPr>
            <a:xfrm>
              <a:off x="6740103" y="2413029"/>
              <a:ext cx="403870" cy="365973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 16"/>
          <p:cNvSpPr/>
          <p:nvPr/>
        </p:nvSpPr>
        <p:spPr>
          <a:xfrm rot="16200000">
            <a:off x="3394840" y="5111539"/>
            <a:ext cx="251227" cy="22765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2623388" y="5403419"/>
            <a:ext cx="184095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915275" y="2903658"/>
            <a:ext cx="137043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/>
              <a:t>Estimate element masses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9886950" y="3087571"/>
            <a:ext cx="12366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/>
              <a:t>Estimate cost</a:t>
            </a:r>
          </a:p>
        </p:txBody>
      </p:sp>
      <p:cxnSp>
        <p:nvCxnSpPr>
          <p:cNvPr id="24" name="Straight Arrow Connector 23"/>
          <p:cNvCxnSpPr>
            <a:endCxn id="19" idx="1"/>
          </p:cNvCxnSpPr>
          <p:nvPr/>
        </p:nvCxnSpPr>
        <p:spPr>
          <a:xfrm>
            <a:off x="7473544" y="3457656"/>
            <a:ext cx="44173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9" idx="3"/>
          </p:cNvCxnSpPr>
          <p:nvPr/>
        </p:nvCxnSpPr>
        <p:spPr>
          <a:xfrm>
            <a:off x="9285705" y="3457656"/>
            <a:ext cx="51552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1381786" y="4941754"/>
            <a:ext cx="11402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Payload mass fraction  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2210274" y="517793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=</a:t>
            </a:r>
          </a:p>
        </p:txBody>
      </p:sp>
      <p:sp>
        <p:nvSpPr>
          <p:cNvPr id="29" name="Right Brace 28"/>
          <p:cNvSpPr/>
          <p:nvPr/>
        </p:nvSpPr>
        <p:spPr>
          <a:xfrm>
            <a:off x="5006018" y="2074884"/>
            <a:ext cx="282633" cy="3688492"/>
          </a:xfrm>
          <a:prstGeom prst="rightBrace">
            <a:avLst>
              <a:gd name="adj1" fmla="val 8333"/>
              <a:gd name="adj2" fmla="val 38337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5480898" y="2903658"/>
            <a:ext cx="187910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/>
              <a:t>Estimate payload mass fraction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3404068" y="2542938"/>
            <a:ext cx="12283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Recovery hardware</a:t>
            </a:r>
          </a:p>
        </p:txBody>
      </p:sp>
      <p:grpSp>
        <p:nvGrpSpPr>
          <p:cNvPr id="45" name="Group 44"/>
          <p:cNvGrpSpPr/>
          <p:nvPr/>
        </p:nvGrpSpPr>
        <p:grpSpPr>
          <a:xfrm rot="16200000">
            <a:off x="2203570" y="2630292"/>
            <a:ext cx="865712" cy="1202149"/>
            <a:chOff x="4405488" y="2209989"/>
            <a:chExt cx="865712" cy="1202149"/>
          </a:xfrm>
        </p:grpSpPr>
        <p:grpSp>
          <p:nvGrpSpPr>
            <p:cNvPr id="32" name="Group 31"/>
            <p:cNvGrpSpPr/>
            <p:nvPr/>
          </p:nvGrpSpPr>
          <p:grpSpPr>
            <a:xfrm>
              <a:off x="4656783" y="2209989"/>
              <a:ext cx="365504" cy="1202149"/>
              <a:chOff x="7155967" y="2486103"/>
              <a:chExt cx="914400" cy="2632842"/>
            </a:xfrm>
          </p:grpSpPr>
          <p:sp>
            <p:nvSpPr>
              <p:cNvPr id="33" name="Rectangle 32"/>
              <p:cNvSpPr/>
              <p:nvPr/>
            </p:nvSpPr>
            <p:spPr>
              <a:xfrm>
                <a:off x="7155967" y="2486103"/>
                <a:ext cx="914400" cy="22860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ounded Rectangle 33"/>
              <p:cNvSpPr/>
              <p:nvPr/>
            </p:nvSpPr>
            <p:spPr>
              <a:xfrm>
                <a:off x="7209570" y="2917022"/>
                <a:ext cx="822960" cy="1799899"/>
              </a:xfrm>
              <a:prstGeom prst="round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Flowchart: Manual Operation 34"/>
              <p:cNvSpPr/>
              <p:nvPr/>
            </p:nvSpPr>
            <p:spPr>
              <a:xfrm rot="10800000">
                <a:off x="7389494" y="4772103"/>
                <a:ext cx="463112" cy="346842"/>
              </a:xfrm>
              <a:prstGeom prst="flowChartManualOperation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8" name="Right Triangle 37"/>
            <p:cNvSpPr/>
            <p:nvPr/>
          </p:nvSpPr>
          <p:spPr>
            <a:xfrm>
              <a:off x="5046850" y="2861362"/>
              <a:ext cx="224350" cy="493774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ight Triangle 38"/>
            <p:cNvSpPr/>
            <p:nvPr/>
          </p:nvSpPr>
          <p:spPr>
            <a:xfrm flipH="1">
              <a:off x="4405488" y="2858985"/>
              <a:ext cx="224350" cy="493774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ounded Rectangle 40"/>
            <p:cNvSpPr/>
            <p:nvPr/>
          </p:nvSpPr>
          <p:spPr>
            <a:xfrm>
              <a:off x="4705475" y="3027851"/>
              <a:ext cx="276738" cy="178800"/>
            </a:xfrm>
            <a:prstGeom prst="round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42" name="Straight Arrow Connector 41"/>
          <p:cNvCxnSpPr>
            <a:stCxn id="40" idx="1"/>
            <a:endCxn id="38" idx="3"/>
          </p:cNvCxnSpPr>
          <p:nvPr/>
        </p:nvCxnSpPr>
        <p:spPr>
          <a:xfrm flipH="1">
            <a:off x="3180499" y="2835326"/>
            <a:ext cx="223569" cy="753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1504521" y="3394517"/>
            <a:ext cx="12958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Recovery propellant</a:t>
            </a:r>
          </a:p>
        </p:txBody>
      </p:sp>
      <p:cxnSp>
        <p:nvCxnSpPr>
          <p:cNvPr id="44" name="Straight Arrow Connector 43"/>
          <p:cNvCxnSpPr/>
          <p:nvPr/>
        </p:nvCxnSpPr>
        <p:spPr>
          <a:xfrm flipV="1">
            <a:off x="2511741" y="3263997"/>
            <a:ext cx="467764" cy="2823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 Placeholder 4"/>
          <p:cNvSpPr txBox="1">
            <a:spLocks/>
          </p:cNvSpPr>
          <p:nvPr/>
        </p:nvSpPr>
        <p:spPr>
          <a:xfrm>
            <a:off x="838200" y="6356354"/>
            <a:ext cx="7707284" cy="3651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128588" indent="-128588" algn="l" defTabSz="514350" rtl="0" eaLnBrk="1" latinLnBrk="0" hangingPunct="1">
              <a:lnSpc>
                <a:spcPct val="90000"/>
              </a:lnSpc>
              <a:spcBef>
                <a:spcPts val="563"/>
              </a:spcBef>
              <a:buFont typeface="Arial" panose="020B0604020202020204" pitchFamily="34" charset="0"/>
              <a:buChar char="•"/>
              <a:defRPr sz="15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576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293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0011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5728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446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7163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881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8598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Intro | 1. Production costs | </a:t>
            </a:r>
            <a:r>
              <a:rPr lang="en-US" b="1" dirty="0">
                <a:latin typeface="+mj-lt"/>
              </a:rPr>
              <a:t>2. Lowest-cost strategy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| 3. Conditions for reuse viability | Conclusion</a:t>
            </a:r>
          </a:p>
        </p:txBody>
      </p:sp>
    </p:spTree>
    <p:extLst>
      <p:ext uri="{BB962C8B-B14F-4D97-AF65-F5344CB8AC3E}">
        <p14:creationId xmlns:p14="http://schemas.microsoft.com/office/powerpoint/2010/main" val="1382800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40" grpId="0"/>
      <p:bldP spid="4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DCFEC39-AD7E-124D-A7AE-1067AD32E1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8169" y="910230"/>
            <a:ext cx="9015663" cy="540939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 reuse strategies reduce the payload mass fraction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22D66-B5FE-46B9-85ED-7C46672533E9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7" name="Text Placeholder 4"/>
          <p:cNvSpPr txBox="1">
            <a:spLocks/>
          </p:cNvSpPr>
          <p:nvPr/>
        </p:nvSpPr>
        <p:spPr>
          <a:xfrm>
            <a:off x="838200" y="6356354"/>
            <a:ext cx="7707284" cy="3651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128588" indent="-128588" algn="l" defTabSz="514350" rtl="0" eaLnBrk="1" latinLnBrk="0" hangingPunct="1">
              <a:lnSpc>
                <a:spcPct val="90000"/>
              </a:lnSpc>
              <a:spcBef>
                <a:spcPts val="563"/>
              </a:spcBef>
              <a:buFont typeface="Arial" panose="020B0604020202020204" pitchFamily="34" charset="0"/>
              <a:buChar char="•"/>
              <a:defRPr sz="15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576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293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0011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5728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446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7163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881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8598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Intro | 1. Production costs | </a:t>
            </a:r>
            <a:r>
              <a:rPr lang="en-US" b="1" dirty="0">
                <a:latin typeface="+mj-lt"/>
              </a:rPr>
              <a:t>2. Lowest-cost strategy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| 3. Conditions for reuse viability | Conclusion</a:t>
            </a:r>
          </a:p>
        </p:txBody>
      </p:sp>
    </p:spTree>
    <p:extLst>
      <p:ext uri="{BB962C8B-B14F-4D97-AF65-F5344CB8AC3E}">
        <p14:creationId xmlns:p14="http://schemas.microsoft.com/office/powerpoint/2010/main" val="723460643"/>
      </p:ext>
    </p:extLst>
  </p:cSld>
  <p:clrMapOvr>
    <a:masterClrMapping/>
  </p:clrMapOvr>
</p:sld>
</file>

<file path=ppt/theme/theme1.xml><?xml version="1.0" encoding="utf-8"?>
<a:theme xmlns:a="http://schemas.openxmlformats.org/drawingml/2006/main" name="template_v4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late_v4.potx" id="{2C2643FA-EE2D-4975-A7CE-1E904361F82E}" vid="{A5A9BDC3-5F26-47AE-9529-4EB41ED54BF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template_v4</Template>
  <TotalTime>716</TotalTime>
  <Words>678</Words>
  <Application>Microsoft Macintosh PowerPoint</Application>
  <PresentationFormat>Widescreen</PresentationFormat>
  <Paragraphs>129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Calibri</vt:lpstr>
      <vt:lpstr>Calibri Light</vt:lpstr>
      <vt:lpstr>DejaVu Sans</vt:lpstr>
      <vt:lpstr>Wingdings</vt:lpstr>
      <vt:lpstr>template_v4</vt:lpstr>
      <vt:lpstr>Strategies for Reuse of Launch Vehicle First Stages</vt:lpstr>
      <vt:lpstr>Some launch providers are moving towards reusability</vt:lpstr>
      <vt:lpstr>Many first stage reuse strategies have been proposed …</vt:lpstr>
      <vt:lpstr>We modeled the performance and cost of these strategies while accounting for uncertainty</vt:lpstr>
      <vt:lpstr>First stage reuse can be economically worthwhile</vt:lpstr>
      <vt:lpstr>Cost model estimates are credible</vt:lpstr>
      <vt:lpstr>First stage production cost drives cost per flight</vt:lpstr>
      <vt:lpstr>Different reuse strategies result in different vehicle masses and costs</vt:lpstr>
      <vt:lpstr>All reuse strategies reduce the payload mass fraction</vt:lpstr>
      <vt:lpstr>Downrange propulsive landing has lowest estimated cost</vt:lpstr>
      <vt:lpstr>Cost decreases with number of reuses … up to a point</vt:lpstr>
      <vt:lpstr>Reuse is only viable for medium to heavy launch vehicles</vt:lpstr>
      <vt:lpstr>High launch rates enable reuse development to be paid off</vt:lpstr>
      <vt:lpstr>Conclusion: Some 1st stage reuse strategies, particularly downrange propulsive landing, can be economically worthwhile</vt:lpstr>
    </vt:vector>
  </TitlesOfParts>
  <Company/>
  <LinksUpToDate>false</LinksUpToDate>
  <SharedDoc>false</SharedDoc>
  <HyperlinksChanged>false</HyperlinksChanged>
  <AppVersion>16.0009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Windows User</dc:creator>
  <cp:lastModifiedBy>Microsoft Office User</cp:lastModifiedBy>
  <cp:revision>72</cp:revision>
  <dcterms:created xsi:type="dcterms:W3CDTF">2018-09-22T22:38:54Z</dcterms:created>
  <dcterms:modified xsi:type="dcterms:W3CDTF">2018-09-27T19:01:34Z</dcterms:modified>
</cp:coreProperties>
</file>